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7" r:id="rId2"/>
    <p:sldId id="289" r:id="rId3"/>
    <p:sldId id="290" r:id="rId4"/>
    <p:sldId id="291" r:id="rId5"/>
    <p:sldId id="292" r:id="rId6"/>
    <p:sldId id="293" r:id="rId7"/>
    <p:sldId id="294" r:id="rId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/>
    <p:restoredTop sz="94611"/>
  </p:normalViewPr>
  <p:slideViewPr>
    <p:cSldViewPr snapToGrid="0" snapToObjects="1">
      <p:cViewPr>
        <p:scale>
          <a:sx n="75" d="100"/>
          <a:sy n="75" d="100"/>
        </p:scale>
        <p:origin x="2168" y="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3F252B-337A-2244-B962-FD78EFB10EDE}" type="datetimeFigureOut">
              <a:rPr lang="en-US" smtClean="0"/>
              <a:pPr/>
              <a:t>1/29/18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9AFE4DC-9353-0848-BA85-4CFCEA0E4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745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27E6FB-4AE3-8D41-B2A5-326E9D1BD940}" type="datetimeFigureOut">
              <a:rPr lang="en-US" smtClean="0"/>
              <a:pPr/>
              <a:t>1/29/18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347F38F-7323-A245-AB72-52D419A8E5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89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7F38F-7323-A245-AB72-52D419A8E50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37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69061"/>
            <a:ext cx="7772400" cy="1002739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957"/>
            <a:ext cx="6400800" cy="10122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8636" y="5640654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28C9BF12-C7CA-406B-9EF0-C2734A57904B}" type="datetime1">
              <a:rPr lang="en-US" smtClean="0"/>
              <a:pPr/>
              <a:t>1/29/18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622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3523129" y="64060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780074-AD6E-E348-B1E7-EEC72E842E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95835" y="-1"/>
            <a:ext cx="8601994" cy="8046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19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780074-AD6E-E348-B1E7-EEC72E842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23129" y="64060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54780074-AD6E-E348-B1E7-EEC72E842E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95835" y="-1"/>
            <a:ext cx="8601994" cy="8046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61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23129" y="64060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54780074-AD6E-E348-B1E7-EEC72E842E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95835" y="-1"/>
            <a:ext cx="8601994" cy="8046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61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941294"/>
            <a:ext cx="8592671" cy="5311588"/>
          </a:xfrm>
        </p:spPr>
        <p:txBody>
          <a:bodyPr/>
          <a:lstStyle>
            <a:lvl1pPr marL="174625" indent="-174625">
              <a:defRPr sz="2400">
                <a:solidFill>
                  <a:schemeClr val="tx1"/>
                </a:solidFill>
              </a:defRPr>
            </a:lvl1pPr>
            <a:lvl2pPr marL="457200" indent="-228600">
              <a:defRPr sz="2000"/>
            </a:lvl2pPr>
            <a:lvl3pPr marL="685800" indent="-174625">
              <a:defRPr sz="1800"/>
            </a:lvl3pPr>
            <a:lvl4pPr marL="914400" indent="-174625">
              <a:defRPr sz="1600"/>
            </a:lvl4pPr>
            <a:lvl5pPr marL="1143000" indent="-174625"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23129" y="64060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54780074-AD6E-E348-B1E7-EEC72E842E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95835" y="-1"/>
            <a:ext cx="8601994" cy="8046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000500" y="6406029"/>
            <a:ext cx="1117600" cy="1090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7702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95835" y="941294"/>
            <a:ext cx="8592671" cy="5311588"/>
          </a:xfrm>
        </p:spPr>
        <p:txBody>
          <a:bodyPr/>
          <a:lstStyle>
            <a:lvl1pPr marL="174625" indent="-174625">
              <a:defRPr sz="2400">
                <a:solidFill>
                  <a:schemeClr val="tx1"/>
                </a:solidFill>
              </a:defRPr>
            </a:lvl1pPr>
            <a:lvl2pPr marL="457200" indent="-228600">
              <a:defRPr sz="2000"/>
            </a:lvl2pPr>
            <a:lvl3pPr marL="685800" indent="-174625">
              <a:defRPr sz="1800"/>
            </a:lvl3pPr>
            <a:lvl4pPr marL="914400" indent="-174625">
              <a:defRPr sz="1600"/>
            </a:lvl4pPr>
            <a:lvl5pPr marL="1143000" indent="-174625"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23129" y="64060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54780074-AD6E-E348-B1E7-EEC72E842E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95835" y="-1"/>
            <a:ext cx="8601994" cy="8046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06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95835" y="941294"/>
            <a:ext cx="8592671" cy="5311588"/>
          </a:xfrm>
        </p:spPr>
        <p:txBody>
          <a:bodyPr/>
          <a:lstStyle>
            <a:lvl1pPr marL="174625" indent="-174625">
              <a:defRPr sz="2400">
                <a:solidFill>
                  <a:schemeClr val="tx1"/>
                </a:solidFill>
              </a:defRPr>
            </a:lvl1pPr>
            <a:lvl2pPr marL="457200" indent="-228600">
              <a:defRPr sz="2000"/>
            </a:lvl2pPr>
            <a:lvl3pPr marL="685800" indent="-174625">
              <a:defRPr sz="1800"/>
            </a:lvl3pPr>
            <a:lvl4pPr marL="914400" indent="-174625">
              <a:defRPr sz="1600"/>
            </a:lvl4pPr>
            <a:lvl5pPr marL="1143000" indent="-174625"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23129" y="64060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54780074-AD6E-E348-B1E7-EEC72E842E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95835" y="-1"/>
            <a:ext cx="8601994" cy="8046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946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2313" y="2823571"/>
            <a:ext cx="7772400" cy="1362075"/>
          </a:xfrm>
        </p:spPr>
        <p:txBody>
          <a:bodyPr anchor="t">
            <a:noAutofit/>
          </a:bodyPr>
          <a:lstStyle>
            <a:lvl1pPr algn="ctr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23129" y="64060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54780074-AD6E-E348-B1E7-EEC72E842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17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575413"/>
            <a:ext cx="8229600" cy="1143000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23129" y="64060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54780074-AD6E-E348-B1E7-EEC72E842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24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23129" y="64060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54780074-AD6E-E348-B1E7-EEC72E842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54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835" y="941293"/>
            <a:ext cx="4199965" cy="546473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marL="174625" lvl="0" indent="-174625"/>
            <a:r>
              <a:rPr lang="en-US" dirty="0" smtClean="0"/>
              <a:t>Click to edit Master text styles</a:t>
            </a:r>
          </a:p>
          <a:p>
            <a:pPr marL="457200" lvl="1" indent="-228600"/>
            <a:r>
              <a:rPr lang="en-US" dirty="0" smtClean="0"/>
              <a:t>Second level</a:t>
            </a:r>
          </a:p>
          <a:p>
            <a:pPr marL="685800" lvl="2" indent="-174625"/>
            <a:r>
              <a:rPr lang="en-US" dirty="0" smtClean="0"/>
              <a:t>Third level</a:t>
            </a:r>
          </a:p>
          <a:p>
            <a:pPr marL="914400" lvl="3" indent="-174625"/>
            <a:r>
              <a:rPr lang="en-US" dirty="0" smtClean="0"/>
              <a:t>Fourth level</a:t>
            </a:r>
          </a:p>
          <a:p>
            <a:pPr marL="1143000" lvl="4" indent="-17462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41294"/>
            <a:ext cx="4240306" cy="546473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marL="174625" lvl="0" indent="-174625"/>
            <a:r>
              <a:rPr lang="en-US" dirty="0" smtClean="0"/>
              <a:t>Click to edit Master text styles</a:t>
            </a:r>
          </a:p>
          <a:p>
            <a:pPr marL="457200" lvl="1" indent="-228600"/>
            <a:r>
              <a:rPr lang="en-US" dirty="0" smtClean="0"/>
              <a:t>Second level</a:t>
            </a:r>
          </a:p>
          <a:p>
            <a:pPr marL="685800" lvl="2" indent="-174625"/>
            <a:r>
              <a:rPr lang="en-US" dirty="0" smtClean="0"/>
              <a:t>Third level</a:t>
            </a:r>
          </a:p>
          <a:p>
            <a:pPr marL="914400" lvl="3" indent="-174625"/>
            <a:r>
              <a:rPr lang="en-US" dirty="0" smtClean="0"/>
              <a:t>Fourth level</a:t>
            </a:r>
          </a:p>
          <a:p>
            <a:pPr marL="1143000" lvl="4" indent="-17462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23129" y="64060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54780074-AD6E-E348-B1E7-EEC72E842E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95835" y="-1"/>
            <a:ext cx="8601994" cy="8046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85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95835" y="941293"/>
            <a:ext cx="4199965" cy="546473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marL="174625" lvl="0" indent="-174625"/>
            <a:r>
              <a:rPr lang="en-US" dirty="0" smtClean="0"/>
              <a:t>Click to edit Master text styles</a:t>
            </a:r>
          </a:p>
          <a:p>
            <a:pPr marL="457200" lvl="1" indent="-228600"/>
            <a:r>
              <a:rPr lang="en-US" dirty="0" smtClean="0"/>
              <a:t>Second level</a:t>
            </a:r>
          </a:p>
          <a:p>
            <a:pPr marL="685800" lvl="2" indent="-174625"/>
            <a:r>
              <a:rPr lang="en-US" dirty="0" smtClean="0"/>
              <a:t>Third level</a:t>
            </a:r>
          </a:p>
          <a:p>
            <a:pPr marL="914400" lvl="3" indent="-174625"/>
            <a:r>
              <a:rPr lang="en-US" dirty="0" smtClean="0"/>
              <a:t>Fourth level</a:t>
            </a:r>
          </a:p>
          <a:p>
            <a:pPr marL="1143000" lvl="4" indent="-17462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41294"/>
            <a:ext cx="4240306" cy="546473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marL="174625" lvl="0" indent="-174625"/>
            <a:r>
              <a:rPr lang="en-US" dirty="0" smtClean="0"/>
              <a:t>Click to edit Master text styles</a:t>
            </a:r>
          </a:p>
          <a:p>
            <a:pPr marL="457200" lvl="1" indent="-228600"/>
            <a:r>
              <a:rPr lang="en-US" dirty="0" smtClean="0"/>
              <a:t>Second level</a:t>
            </a:r>
          </a:p>
          <a:p>
            <a:pPr marL="685800" lvl="2" indent="-174625"/>
            <a:r>
              <a:rPr lang="en-US" dirty="0" smtClean="0"/>
              <a:t>Third level</a:t>
            </a:r>
          </a:p>
          <a:p>
            <a:pPr marL="914400" lvl="3" indent="-174625"/>
            <a:r>
              <a:rPr lang="en-US" dirty="0" smtClean="0"/>
              <a:t>Fourth level</a:t>
            </a:r>
          </a:p>
          <a:p>
            <a:pPr marL="1143000" lvl="4" indent="-17462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23129" y="64060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54780074-AD6E-E348-B1E7-EEC72E842E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95835" y="-1"/>
            <a:ext cx="8601994" cy="8046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818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5835" y="-1"/>
            <a:ext cx="8601994" cy="8046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835" y="941293"/>
            <a:ext cx="8601994" cy="5298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7392" y="63746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54780074-AD6E-E348-B1E7-EEC72E842E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6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4" r:id="rId6"/>
    <p:sldLayoutId id="2147483665" r:id="rId7"/>
    <p:sldLayoutId id="2147483652" r:id="rId8"/>
    <p:sldLayoutId id="2147483666" r:id="rId9"/>
    <p:sldLayoutId id="2147483658" r:id="rId10"/>
    <p:sldLayoutId id="2147483663" r:id="rId11"/>
    <p:sldLayoutId id="2147483664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03225" indent="-174625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1825" indent="-174625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89025" indent="-174625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69061"/>
            <a:ext cx="7962900" cy="799539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E15 Outboard Marine High Ethanol Fuel Endurance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956"/>
            <a:ext cx="6400800" cy="2158544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/>
              <a:t>A study of the effects of running gasoline with 15% ethanol concentration in current production outboard four-stroke marine engines and conventional two-stroke outboard marine engines</a:t>
            </a:r>
            <a:r>
              <a:rPr lang="en-US" altLang="en-US" dirty="0" smtClean="0"/>
              <a:t>.</a:t>
            </a:r>
          </a:p>
          <a:p>
            <a:endParaRPr lang="en-US" altLang="en-US" dirty="0" smtClean="0"/>
          </a:p>
          <a:p>
            <a:r>
              <a:rPr lang="en-US" altLang="en-US" b="1" dirty="0" smtClean="0"/>
              <a:t>Subcontract Report</a:t>
            </a:r>
          </a:p>
          <a:p>
            <a:r>
              <a:rPr lang="en-US" altLang="en-US" b="1" dirty="0" smtClean="0"/>
              <a:t>NREL/SR-5400-52909</a:t>
            </a:r>
          </a:p>
          <a:p>
            <a:r>
              <a:rPr lang="en-US" altLang="en-US" b="1" dirty="0" smtClean="0"/>
              <a:t>October 2011</a:t>
            </a:r>
            <a:endParaRPr lang="en-US" altLang="en-US" b="1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615432"/>
            <a:ext cx="1498600" cy="56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456" y="6314691"/>
            <a:ext cx="2401887" cy="49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50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12800"/>
            <a:ext cx="8229600" cy="5511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Test Objective: Run 300 hours of wide-open throttle (WOT) endurance on 3 engine families.</a:t>
            </a:r>
          </a:p>
          <a:p>
            <a:pPr lvl="1" eaLnBrk="1" hangingPunct="1"/>
            <a:endParaRPr lang="en-US" altLang="en-US" dirty="0" smtClean="0"/>
          </a:p>
          <a:p>
            <a:r>
              <a:rPr lang="en-US" altLang="en-US" dirty="0" smtClean="0"/>
              <a:t>Two engines from each family: One on E15 (15% ethanol blend fuel) and the other on pure gasoline (E0).</a:t>
            </a:r>
          </a:p>
          <a:p>
            <a:pPr lvl="2"/>
            <a:r>
              <a:rPr lang="en-US" altLang="en-US" dirty="0" smtClean="0"/>
              <a:t>9.9HP 4-stroke carbureted, </a:t>
            </a:r>
          </a:p>
          <a:p>
            <a:pPr lvl="2"/>
            <a:r>
              <a:rPr lang="en-US" altLang="en-US" dirty="0" smtClean="0"/>
              <a:t>300HP Supercharged 4-stroke “</a:t>
            </a:r>
            <a:r>
              <a:rPr lang="en-US" altLang="en-US" dirty="0" err="1" smtClean="0"/>
              <a:t>Verado</a:t>
            </a:r>
            <a:r>
              <a:rPr lang="en-US" altLang="en-US" dirty="0" smtClean="0"/>
              <a:t>”, </a:t>
            </a:r>
          </a:p>
          <a:p>
            <a:pPr lvl="2"/>
            <a:r>
              <a:rPr lang="en-US" altLang="en-US" dirty="0" smtClean="0"/>
              <a:t>200HP 2.5L 2-stroke EFI (represents “legacy” product)</a:t>
            </a:r>
          </a:p>
          <a:p>
            <a:pPr lvl="1"/>
            <a:r>
              <a:rPr lang="en-US" altLang="en-US" dirty="0" smtClean="0"/>
              <a:t>Engine selection was reviewed and approved by NREL Technical Monitor</a:t>
            </a:r>
          </a:p>
          <a:p>
            <a:pPr lvl="2" eaLnBrk="1" hangingPunct="1"/>
            <a:endParaRPr lang="en-US" altLang="en-US" dirty="0" smtClean="0"/>
          </a:p>
          <a:p>
            <a:r>
              <a:rPr lang="en-US" altLang="en-US" dirty="0" smtClean="0"/>
              <a:t>Test standards used were common qualification tests.</a:t>
            </a:r>
          </a:p>
          <a:p>
            <a:pPr lvl="1"/>
            <a:r>
              <a:rPr lang="en-US" altLang="en-US" dirty="0" smtClean="0"/>
              <a:t>Test regimen was reviewed and approved by NREL Technical Monitor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2400"/>
            <a:ext cx="15763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6502400"/>
            <a:ext cx="901700" cy="34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96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9.9HP Carbureted 4-Stroke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675" y="83185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dirty="0" smtClean="0"/>
              <a:t>Completed 300 hours testing but showed deteriorated emissions and run quality at end of test</a:t>
            </a:r>
          </a:p>
          <a:p>
            <a:pPr eaLnBrk="1" hangingPunct="1"/>
            <a:r>
              <a:rPr lang="en-US" altLang="en-US" sz="2000" dirty="0" smtClean="0"/>
              <a:t>More carbon deposits on piston underside and rods of E15 engine indicating higher temperatures.</a:t>
            </a: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0" y="962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125" name="Picture 7" descr="conn rod small e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9"/>
          <a:stretch>
            <a:fillRect/>
          </a:stretch>
        </p:blipFill>
        <p:spPr bwMode="auto">
          <a:xfrm>
            <a:off x="2997200" y="4035425"/>
            <a:ext cx="3290888" cy="225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#1 underside E-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2117725"/>
            <a:ext cx="30988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#1 underside E-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198674"/>
            <a:ext cx="3205163" cy="238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447800" y="4586288"/>
            <a:ext cx="1002506" cy="640308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 dirty="0" smtClean="0"/>
              <a:t>E0 Piston</a:t>
            </a:r>
            <a:endParaRPr lang="en-US" altLang="en-US" sz="1100" dirty="0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965950" y="4586288"/>
            <a:ext cx="1098550" cy="640308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 dirty="0" smtClean="0"/>
              <a:t>E15</a:t>
            </a:r>
          </a:p>
          <a:p>
            <a:pPr algn="ctr" eaLnBrk="1" hangingPunct="1"/>
            <a:r>
              <a:rPr lang="en-US" altLang="en-US" sz="2000" dirty="0" smtClean="0"/>
              <a:t>Piston</a:t>
            </a:r>
            <a:endParaRPr lang="en-US" altLang="en-US" sz="11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2400"/>
            <a:ext cx="15763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6502400"/>
            <a:ext cx="901700" cy="34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340100" y="6286499"/>
            <a:ext cx="2552699" cy="41592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 dirty="0" smtClean="0"/>
              <a:t>Connecting Rods</a:t>
            </a:r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02630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9.9HP Carbureted 4-Stroke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85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dirty="0" smtClean="0"/>
              <a:t>The fuel pump gasket showed signs of deterioration on the E15 engine compared with the E0 engine.  </a:t>
            </a:r>
          </a:p>
        </p:txBody>
      </p:sp>
      <p:pic>
        <p:nvPicPr>
          <p:cNvPr id="6148" name="Picture 5" descr="check valve gasket E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4950"/>
            <a:ext cx="4506913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check valve gasket E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1428750"/>
            <a:ext cx="4546600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8062827" y="1606550"/>
            <a:ext cx="641522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/>
              <a:t>E15</a:t>
            </a:r>
            <a:endParaRPr lang="en-US" altLang="en-US" sz="1800" dirty="0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28613" y="1606550"/>
            <a:ext cx="573087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/>
              <a:t>E0</a:t>
            </a:r>
          </a:p>
        </p:txBody>
      </p:sp>
      <p:pic>
        <p:nvPicPr>
          <p:cNvPr id="6153" name="Picture 9" descr="check valve E-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1863"/>
            <a:ext cx="2216150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check valve E-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4684713"/>
            <a:ext cx="2081212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301875" y="5577681"/>
            <a:ext cx="47609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600" dirty="0"/>
              <a:t>Material transfer from gasket to check </a:t>
            </a:r>
            <a:r>
              <a:rPr lang="en-US" altLang="en-US" sz="1600" dirty="0" smtClean="0"/>
              <a:t>valve</a:t>
            </a:r>
            <a:endParaRPr lang="en-US" altLang="en-US" sz="16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2400"/>
            <a:ext cx="15763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6502400"/>
            <a:ext cx="901700" cy="34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92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300HP Supercharged 4-Stroke “Verado”</a:t>
            </a:r>
          </a:p>
        </p:txBody>
      </p:sp>
      <p:pic>
        <p:nvPicPr>
          <p:cNvPr id="7171" name="Picture 4" descr="1B312776 valve failure topexcyl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488" y="981075"/>
            <a:ext cx="4060825" cy="5230813"/>
          </a:xfrm>
          <a:noFill/>
        </p:spPr>
      </p:pic>
      <p:pic>
        <p:nvPicPr>
          <p:cNvPr id="7172" name="Picture 5" descr="1B312776 valve failure lower exh cyl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950913"/>
            <a:ext cx="2900363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6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3767138"/>
            <a:ext cx="2922587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588963" y="5159375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/>
              <a:t>Cylinder 3</a:t>
            </a:r>
          </a:p>
          <a:p>
            <a:pPr eaLnBrk="1" hangingPunct="1"/>
            <a:r>
              <a:rPr lang="en-US" altLang="en-US" sz="1200"/>
              <a:t>Top Valve</a:t>
            </a: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7691438" y="973138"/>
            <a:ext cx="1157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/>
              <a:t>Cylinder 3</a:t>
            </a:r>
          </a:p>
          <a:p>
            <a:pPr eaLnBrk="1" hangingPunct="1"/>
            <a:r>
              <a:rPr lang="en-US" altLang="en-US" sz="1200"/>
              <a:t>Bottom Valve</a:t>
            </a: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8058150" y="5573713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/>
              <a:t>Cylinder 6</a:t>
            </a:r>
          </a:p>
          <a:p>
            <a:pPr eaLnBrk="1" hangingPunct="1"/>
            <a:r>
              <a:rPr lang="en-US" altLang="en-US" sz="1200"/>
              <a:t>Top Valve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2400"/>
            <a:ext cx="15763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6502400"/>
            <a:ext cx="901700" cy="34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733800" y="3306762"/>
            <a:ext cx="2006600" cy="701676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 dirty="0" smtClean="0"/>
              <a:t>E15 Exhaust Valve Failures</a:t>
            </a:r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13666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300HP Supercharged 4-Stroke “Verado”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04672"/>
            <a:ext cx="8229600" cy="4940491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Carbon deposits indicate that the E15 engine’s pistons and connecting rods were hotter during operation than those in the E0 engine.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982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457200" y="3306763"/>
            <a:ext cx="7778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en-US" sz="1000" b="0">
                <a:solidFill>
                  <a:srgbClr val="0000FF"/>
                </a:solidFill>
                <a:cs typeface="Times New Roman" pitchFamily="18" charset="0"/>
              </a:rPr>
              <a:t>                 </a:t>
            </a:r>
            <a:endParaRPr lang="en-US" altLang="en-US" sz="1800" b="0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6997700" y="4368800"/>
            <a:ext cx="800100" cy="3429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/>
              <a:t>E15</a:t>
            </a:r>
            <a:endParaRPr lang="en-US" altLang="en-US" sz="1100"/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1711325" y="4440238"/>
            <a:ext cx="800100" cy="3429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/>
              <a:t>E0</a:t>
            </a:r>
            <a:endParaRPr lang="en-US" altLang="en-US" sz="1100"/>
          </a:p>
        </p:txBody>
      </p:sp>
      <p:pic>
        <p:nvPicPr>
          <p:cNvPr id="8200" name="Picture 10" descr="conn rod small ends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3984625"/>
            <a:ext cx="4105275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5" descr="IMG_09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62" y="1930400"/>
            <a:ext cx="3166837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4" descr="IMG_09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1653503"/>
            <a:ext cx="3262312" cy="255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2400"/>
            <a:ext cx="15763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6502400"/>
            <a:ext cx="901700" cy="34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26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200HP EFI 2.5L 2-Stroke – Failed Endurance Testing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5291138" y="703262"/>
            <a:ext cx="31448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/>
              <a:t>Recovered Pieces from Failed Rod Bearing</a:t>
            </a:r>
          </a:p>
        </p:txBody>
      </p:sp>
      <p:pic>
        <p:nvPicPr>
          <p:cNvPr id="9220" name="Picture 6" descr="normal and damaged rod e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4398963"/>
            <a:ext cx="4129087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2509043" y="4830762"/>
            <a:ext cx="3629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/>
              <a:t>Undamaged Rod     Damaged Rod</a:t>
            </a:r>
          </a:p>
        </p:txBody>
      </p:sp>
      <p:pic>
        <p:nvPicPr>
          <p:cNvPr id="9222" name="Picture 8" descr="normal rod bea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223111"/>
            <a:ext cx="3175232" cy="334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1189832" y="884237"/>
            <a:ext cx="23923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/>
              <a:t>Undamaged Bearing</a:t>
            </a:r>
          </a:p>
        </p:txBody>
      </p:sp>
      <p:pic>
        <p:nvPicPr>
          <p:cNvPr id="9224" name="Picture 4" descr="#3 bearing piec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1284287"/>
            <a:ext cx="3432175" cy="33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2400"/>
            <a:ext cx="15763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6502400"/>
            <a:ext cx="901700" cy="34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388100" y="4607669"/>
            <a:ext cx="1485900" cy="61277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 dirty="0" smtClean="0"/>
              <a:t>E15 Failure</a:t>
            </a:r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61820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277</Words>
  <Application>Microsoft Macintosh PowerPoint</Application>
  <PresentationFormat>On-screen Show (4:3)</PresentationFormat>
  <Paragraphs>48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Times New Roman</vt:lpstr>
      <vt:lpstr>Wingdings</vt:lpstr>
      <vt:lpstr>Arial</vt:lpstr>
      <vt:lpstr>Office Theme</vt:lpstr>
      <vt:lpstr>E15 Outboard Marine High Ethanol Fuel Endurance</vt:lpstr>
      <vt:lpstr>Overview</vt:lpstr>
      <vt:lpstr>9.9HP Carbureted 4-Stroke</vt:lpstr>
      <vt:lpstr>9.9HP Carbureted 4-Stroke</vt:lpstr>
      <vt:lpstr>300HP Supercharged 4-Stroke “Verado”</vt:lpstr>
      <vt:lpstr>300HP Supercharged 4-Stroke “Verado”</vt:lpstr>
      <vt:lpstr>200HP EFI 2.5L 2-Stroke – Failed Endurance Testing</vt:lpstr>
    </vt:vector>
  </TitlesOfParts>
  <Company>GS Design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Alicia Osier</dc:creator>
  <cp:lastModifiedBy>Erik Rancatore</cp:lastModifiedBy>
  <cp:revision>54</cp:revision>
  <cp:lastPrinted>2012-07-23T15:58:47Z</cp:lastPrinted>
  <dcterms:created xsi:type="dcterms:W3CDTF">2012-04-30T21:29:09Z</dcterms:created>
  <dcterms:modified xsi:type="dcterms:W3CDTF">2018-01-29T21:16:19Z</dcterms:modified>
</cp:coreProperties>
</file>